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7" r:id="rId2"/>
    <p:sldId id="401" r:id="rId3"/>
    <p:sldId id="384" r:id="rId4"/>
    <p:sldId id="385" r:id="rId5"/>
    <p:sldId id="444" r:id="rId6"/>
    <p:sldId id="448" r:id="rId7"/>
    <p:sldId id="434" r:id="rId8"/>
    <p:sldId id="447" r:id="rId9"/>
    <p:sldId id="436" r:id="rId10"/>
    <p:sldId id="449" r:id="rId11"/>
    <p:sldId id="437" r:id="rId12"/>
    <p:sldId id="450" r:id="rId13"/>
    <p:sldId id="451" r:id="rId14"/>
    <p:sldId id="438" r:id="rId15"/>
    <p:sldId id="452" r:id="rId16"/>
    <p:sldId id="454" r:id="rId17"/>
    <p:sldId id="455" r:id="rId18"/>
    <p:sldId id="435" r:id="rId19"/>
    <p:sldId id="443" r:id="rId20"/>
    <p:sldId id="439" r:id="rId21"/>
    <p:sldId id="453" r:id="rId22"/>
    <p:sldId id="292" r:id="rId23"/>
    <p:sldId id="288" r:id="rId24"/>
    <p:sldId id="293" r:id="rId25"/>
  </p:sldIdLst>
  <p:sldSz cx="12192000" cy="6858000"/>
  <p:notesSz cx="6858000" cy="9144000"/>
  <p:embeddedFontLst>
    <p:embeddedFont>
      <p:font typeface="맑은 고딕" panose="020B0503020000020004" pitchFamily="34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94660"/>
  </p:normalViewPr>
  <p:slideViewPr>
    <p:cSldViewPr snapToGrid="0">
      <p:cViewPr>
        <p:scale>
          <a:sx n="77" d="100"/>
          <a:sy n="77" d="100"/>
        </p:scale>
        <p:origin x="854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Relationship Id="rId1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3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4.sv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0.svg"/><Relationship Id="rId4" Type="http://schemas.openxmlformats.org/officeDocument/2006/relationships/image" Target="../media/image4.svg"/><Relationship Id="rId9" Type="http://schemas.openxmlformats.org/officeDocument/2006/relationships/image" Target="../media/image3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C6EC0193-6271-45E0-A726-CF16A3B47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BD54EE53-8B11-4042-A448-4FC69C86E8B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C78D9F9-2B0E-4B7A-A8DB-1AF71FF9D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63BC98-C240-4658-94BF-059C633D407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1282700" y="2261239"/>
            <a:ext cx="96266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8800" dirty="0"/>
              <a:t>Embedded Tetris</a:t>
            </a:r>
            <a:endParaRPr lang="ko-KR" altLang="en-US" sz="8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467428" y="4125378"/>
            <a:ext cx="6651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Ein erweitertes Tetris in Rust auf dem ESP32-S3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6F9F-0E5C-4DE6-AF81-8E43CB58EA79}"/>
              </a:ext>
            </a:extLst>
          </p:cNvPr>
          <p:cNvSpPr txBox="1"/>
          <p:nvPr/>
        </p:nvSpPr>
        <p:spPr>
          <a:xfrm>
            <a:off x="2317447" y="4943077"/>
            <a:ext cx="7557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Vortragende: Nika Sommer, Anton Unger</a:t>
            </a:r>
          </a:p>
          <a:p>
            <a:r>
              <a:rPr lang="de-DE" sz="1600" dirty="0"/>
              <a:t>VL Systemnahe Programmierung, Dr. Jörn Hoffmann, HTWK Leipzig, 2025</a:t>
            </a:r>
          </a:p>
          <a:p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784CF-2C92-01AC-554D-B949CB582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BD8B1A-B8F2-4BE5-53BE-14F17E301376}"/>
              </a:ext>
            </a:extLst>
          </p:cNvPr>
          <p:cNvSpPr txBox="1"/>
          <p:nvPr/>
        </p:nvSpPr>
        <p:spPr>
          <a:xfrm>
            <a:off x="1938865" y="2367171"/>
            <a:ext cx="9889067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Umsetzung,</a:t>
            </a:r>
            <a:br>
              <a:rPr lang="de-DE" sz="6600" dirty="0"/>
            </a:br>
            <a:r>
              <a:rPr lang="de-DE" sz="6600" dirty="0"/>
              <a:t>Architektur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9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1">
            <a:extLst>
              <a:ext uri="{FF2B5EF4-FFF2-40B4-BE49-F238E27FC236}">
                <a16:creationId xmlns:a16="http://schemas.microsoft.com/office/drawing/2014/main" id="{21B62588-533A-6A72-B52D-B13761B54E22}"/>
              </a:ext>
            </a:extLst>
          </p:cNvPr>
          <p:cNvSpPr txBox="1"/>
          <p:nvPr/>
        </p:nvSpPr>
        <p:spPr>
          <a:xfrm>
            <a:off x="418235" y="475664"/>
            <a:ext cx="29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Schaltplan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Grafik 18" descr="Ein Bild, das Text, Diagramm, Plan, Rechteck enthält.&#10;&#10;KI-generierte Inhalte können fehlerhaft sein.">
            <a:extLst>
              <a:ext uri="{FF2B5EF4-FFF2-40B4-BE49-F238E27FC236}">
                <a16:creationId xmlns:a16="http://schemas.microsoft.com/office/drawing/2014/main" id="{E23773D4-7906-E913-6826-D18ACD12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3" y="798829"/>
            <a:ext cx="8092463" cy="57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BED46-785F-F7E7-0568-0B6B52750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1">
            <a:extLst>
              <a:ext uri="{FF2B5EF4-FFF2-40B4-BE49-F238E27FC236}">
                <a16:creationId xmlns:a16="http://schemas.microsoft.com/office/drawing/2014/main" id="{0FB751F3-C5C6-AD81-E5B5-94E1BFBBA1C5}"/>
              </a:ext>
            </a:extLst>
          </p:cNvPr>
          <p:cNvSpPr txBox="1"/>
          <p:nvPr/>
        </p:nvSpPr>
        <p:spPr>
          <a:xfrm>
            <a:off x="418235" y="475664"/>
            <a:ext cx="29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Objektdiagramm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385E3E4-ADEE-159F-500A-9A63F5E1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22" y="1121995"/>
            <a:ext cx="7432670" cy="54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9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D554A-226A-2BF4-09A3-C48EC6087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1">
            <a:extLst>
              <a:ext uri="{FF2B5EF4-FFF2-40B4-BE49-F238E27FC236}">
                <a16:creationId xmlns:a16="http://schemas.microsoft.com/office/drawing/2014/main" id="{B1F9BE95-3F1D-361A-6228-6A92F95D9A64}"/>
              </a:ext>
            </a:extLst>
          </p:cNvPr>
          <p:cNvSpPr txBox="1"/>
          <p:nvPr/>
        </p:nvSpPr>
        <p:spPr>
          <a:xfrm>
            <a:off x="418235" y="475664"/>
            <a:ext cx="29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Sequenzdiagramm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7F46672F-E25E-996B-31A2-A5E58B2D6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44" y="1298810"/>
            <a:ext cx="6440556" cy="50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2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1">
            <a:extLst>
              <a:ext uri="{FF2B5EF4-FFF2-40B4-BE49-F238E27FC236}">
                <a16:creationId xmlns:a16="http://schemas.microsoft.com/office/drawing/2014/main" id="{DBE9B2FD-339D-2990-75C4-C93B366E2C62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Besonderheit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BD4A6E38-CB8E-517B-D419-99FA0BEAFD4F}"/>
              </a:ext>
            </a:extLst>
          </p:cNvPr>
          <p:cNvSpPr txBox="1"/>
          <p:nvPr/>
        </p:nvSpPr>
        <p:spPr>
          <a:xfrm>
            <a:off x="1920519" y="2883200"/>
            <a:ext cx="9983614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Screen-</a:t>
            </a:r>
            <a:r>
              <a:rPr lang="de-DE" sz="2000" dirty="0" err="1"/>
              <a:t>Wrapping</a:t>
            </a:r>
            <a:r>
              <a:rPr lang="de-DE" sz="2000" dirty="0"/>
              <a:t>: Spielsteine erscheinen auf der Gegenseite wieder.</a:t>
            </a:r>
          </a:p>
          <a:p>
            <a:endParaRPr lang="de-DE" sz="2000" dirty="0"/>
          </a:p>
          <a:p>
            <a:r>
              <a:rPr lang="de-DE" sz="2000" dirty="0"/>
              <a:t>	• Integrierter Webserver: Der ESP32 spannt ein eigenes WLAN auf und </a:t>
            </a:r>
            <a:br>
              <a:rPr lang="de-DE" sz="2000" dirty="0"/>
            </a:br>
            <a:r>
              <a:rPr lang="de-DE" sz="2000" dirty="0"/>
              <a:t>	   liefert eine Webseite mit der Highscore-Liste aus.</a:t>
            </a:r>
          </a:p>
        </p:txBody>
      </p:sp>
    </p:spTree>
    <p:extLst>
      <p:ext uri="{BB962C8B-B14F-4D97-AF65-F5344CB8AC3E}">
        <p14:creationId xmlns:p14="http://schemas.microsoft.com/office/powerpoint/2010/main" val="87197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901EF-BDC6-CCBB-D403-76EBB670F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2872A7-C4DF-50E5-B81C-E5CEBB9C17C2}"/>
              </a:ext>
            </a:extLst>
          </p:cNvPr>
          <p:cNvSpPr txBox="1"/>
          <p:nvPr/>
        </p:nvSpPr>
        <p:spPr>
          <a:xfrm>
            <a:off x="1938865" y="2367171"/>
            <a:ext cx="9889067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Demonstration &amp; </a:t>
            </a:r>
            <a:br>
              <a:rPr lang="de-DE" sz="6600" dirty="0"/>
            </a:br>
            <a:r>
              <a:rPr lang="de-DE" sz="6600" dirty="0"/>
              <a:t>Ergebnisse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10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91062-69F9-2878-D3F5-98F0EC6AF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AB2ACD-C2BA-0EA4-EC9F-9605F8F5027F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Aufbau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07B9B1-3535-7737-C5C9-9039A17A6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12" y="1114286"/>
            <a:ext cx="3949976" cy="526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7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D4E3C-42C1-A22F-CF68-D4405A9D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E87D3F-CB15-FEB8-C85E-912D06062F37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Webseite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6718F-9093-A0CA-694A-197634EFD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7" y="650746"/>
            <a:ext cx="2703469" cy="57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>
            <a:extLst>
              <a:ext uri="{FF2B5EF4-FFF2-40B4-BE49-F238E27FC236}">
                <a16:creationId xmlns:a16="http://schemas.microsoft.com/office/drawing/2014/main" id="{5B2F30C8-B2E5-2E0B-3687-C3BF1C4C66A0}"/>
              </a:ext>
            </a:extLst>
          </p:cNvPr>
          <p:cNvSpPr txBox="1"/>
          <p:nvPr/>
        </p:nvSpPr>
        <p:spPr>
          <a:xfrm>
            <a:off x="388417" y="55517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Demonstartion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test">
            <a:hlinkClick r:id="" action="ppaction://media"/>
            <a:extLst>
              <a:ext uri="{FF2B5EF4-FFF2-40B4-BE49-F238E27FC236}">
                <a16:creationId xmlns:a16="http://schemas.microsoft.com/office/drawing/2014/main" id="{D87FC68C-A882-64E1-8B40-9BD4B78992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8663" y="1331843"/>
            <a:ext cx="8203333" cy="462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1874C-2065-4059-8A1D-76C809E1E535}"/>
              </a:ext>
            </a:extLst>
          </p:cNvPr>
          <p:cNvSpPr txBox="1"/>
          <p:nvPr/>
        </p:nvSpPr>
        <p:spPr>
          <a:xfrm>
            <a:off x="7780957" y="2598003"/>
            <a:ext cx="317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/>
              <a:t>Demenstration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FC2A4-D003-4EE2-AAC1-54279B60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Bildplatzhalter 6" descr="Ein Bild, das Text, Diagramm, Plan, Rechteck enthält.&#10;&#10;KI-generierte Inhalte können fehlerhaft sein.">
            <a:extLst>
              <a:ext uri="{FF2B5EF4-FFF2-40B4-BE49-F238E27FC236}">
                <a16:creationId xmlns:a16="http://schemas.microsoft.com/office/drawing/2014/main" id="{46A6AB05-DA10-CF0B-B45C-804F22DB18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 b="62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62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B387E2-D6A4-445A-A408-003AF54F2C32}"/>
              </a:ext>
            </a:extLst>
          </p:cNvPr>
          <p:cNvSpPr/>
          <p:nvPr/>
        </p:nvSpPr>
        <p:spPr>
          <a:xfrm>
            <a:off x="1078515" y="3359886"/>
            <a:ext cx="2591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Motivation und </a:t>
            </a:r>
            <a:r>
              <a:rPr lang="en-US" altLang="ko-KR" sz="2400" dirty="0" err="1">
                <a:latin typeface="+mj-lt"/>
              </a:rPr>
              <a:t>Zielstellung</a:t>
            </a:r>
            <a:r>
              <a:rPr lang="en-US" altLang="ko-KR" sz="2400" dirty="0">
                <a:latin typeface="+mj-lt"/>
              </a:rPr>
              <a:t> 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73C84B-48B0-47C9-BD64-3DF217DED26B}"/>
              </a:ext>
            </a:extLst>
          </p:cNvPr>
          <p:cNvSpPr/>
          <p:nvPr/>
        </p:nvSpPr>
        <p:spPr>
          <a:xfrm>
            <a:off x="1070278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01.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87A935-2D8F-4601-A00B-70504DB4F724}"/>
              </a:ext>
            </a:extLst>
          </p:cNvPr>
          <p:cNvSpPr/>
          <p:nvPr/>
        </p:nvSpPr>
        <p:spPr>
          <a:xfrm>
            <a:off x="3016173" y="3359886"/>
            <a:ext cx="2591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+mj-lt"/>
              </a:rPr>
              <a:t>Projektidee und Konzept 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564D19-8184-424E-813E-F69EA0B23C92}"/>
              </a:ext>
            </a:extLst>
          </p:cNvPr>
          <p:cNvSpPr/>
          <p:nvPr/>
        </p:nvSpPr>
        <p:spPr>
          <a:xfrm>
            <a:off x="3007936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02.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524CD8-FB41-4735-BF62-FFB6D1A4436D}"/>
              </a:ext>
            </a:extLst>
          </p:cNvPr>
          <p:cNvSpPr/>
          <p:nvPr/>
        </p:nvSpPr>
        <p:spPr>
          <a:xfrm>
            <a:off x="5232304" y="3359886"/>
            <a:ext cx="2591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+mj-lt"/>
              </a:rPr>
              <a:t>Umsetzung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144540-F944-4587-9A9F-F34E807ABF4D}"/>
              </a:ext>
            </a:extLst>
          </p:cNvPr>
          <p:cNvSpPr/>
          <p:nvPr/>
        </p:nvSpPr>
        <p:spPr>
          <a:xfrm>
            <a:off x="5224067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03.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EC664-A5A5-4A79-A6DF-84D8990D6300}"/>
              </a:ext>
            </a:extLst>
          </p:cNvPr>
          <p:cNvSpPr txBox="1"/>
          <p:nvPr/>
        </p:nvSpPr>
        <p:spPr>
          <a:xfrm>
            <a:off x="1697549" y="1218617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Agenda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직사각형 49">
            <a:extLst>
              <a:ext uri="{FF2B5EF4-FFF2-40B4-BE49-F238E27FC236}">
                <a16:creationId xmlns:a16="http://schemas.microsoft.com/office/drawing/2014/main" id="{DA3C05F3-38E7-7044-4F65-916BC8243798}"/>
              </a:ext>
            </a:extLst>
          </p:cNvPr>
          <p:cNvSpPr/>
          <p:nvPr/>
        </p:nvSpPr>
        <p:spPr>
          <a:xfrm>
            <a:off x="7178199" y="3359886"/>
            <a:ext cx="2591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+mj-lt"/>
              </a:rPr>
              <a:t>Demonstration &amp; Ergebnisse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" name="직사각형 50">
            <a:extLst>
              <a:ext uri="{FF2B5EF4-FFF2-40B4-BE49-F238E27FC236}">
                <a16:creationId xmlns:a16="http://schemas.microsoft.com/office/drawing/2014/main" id="{E84528D3-51DF-960B-5C6D-24C6A1C4A863}"/>
              </a:ext>
            </a:extLst>
          </p:cNvPr>
          <p:cNvSpPr/>
          <p:nvPr/>
        </p:nvSpPr>
        <p:spPr>
          <a:xfrm>
            <a:off x="7169962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04.</a:t>
            </a:r>
            <a:endParaRPr lang="ko-KR" altLang="en-US" sz="2800" dirty="0">
              <a:latin typeface="+mj-lt"/>
            </a:endParaRPr>
          </a:p>
        </p:txBody>
      </p:sp>
      <p:sp>
        <p:nvSpPr>
          <p:cNvPr id="6" name="직사각형 49">
            <a:extLst>
              <a:ext uri="{FF2B5EF4-FFF2-40B4-BE49-F238E27FC236}">
                <a16:creationId xmlns:a16="http://schemas.microsoft.com/office/drawing/2014/main" id="{EAE1B061-0D07-FB57-4AA5-F8024C072476}"/>
              </a:ext>
            </a:extLst>
          </p:cNvPr>
          <p:cNvSpPr/>
          <p:nvPr/>
        </p:nvSpPr>
        <p:spPr>
          <a:xfrm>
            <a:off x="9412320" y="3359886"/>
            <a:ext cx="2591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+mj-lt"/>
              </a:rPr>
              <a:t>Fazit und Ausblick </a:t>
            </a:r>
            <a:endParaRPr lang="ko-KR" altLang="en-US" sz="2400" dirty="0">
              <a:latin typeface="+mj-lt"/>
            </a:endParaRPr>
          </a:p>
        </p:txBody>
      </p:sp>
      <p:sp>
        <p:nvSpPr>
          <p:cNvPr id="7" name="직사각형 50">
            <a:extLst>
              <a:ext uri="{FF2B5EF4-FFF2-40B4-BE49-F238E27FC236}">
                <a16:creationId xmlns:a16="http://schemas.microsoft.com/office/drawing/2014/main" id="{1649B956-C49A-6A4F-0F1C-48CD74245ADC}"/>
              </a:ext>
            </a:extLst>
          </p:cNvPr>
          <p:cNvSpPr/>
          <p:nvPr/>
        </p:nvSpPr>
        <p:spPr>
          <a:xfrm>
            <a:off x="9404083" y="2905780"/>
            <a:ext cx="222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latin typeface="+mj-lt"/>
              </a:rPr>
              <a:t>05.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FDF94950-C365-1262-A8B6-9468F0FE1E15}"/>
              </a:ext>
            </a:extLst>
          </p:cNvPr>
          <p:cNvSpPr txBox="1"/>
          <p:nvPr/>
        </p:nvSpPr>
        <p:spPr>
          <a:xfrm>
            <a:off x="1342574" y="1588847"/>
            <a:ext cx="359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Erreichte</a:t>
            </a:r>
            <a:r>
              <a:rPr lang="en-US" altLang="ko-KR" sz="3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Ergebnisse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9D2B3FD8-D201-842F-D59F-2AC94E8F1CBF}"/>
              </a:ext>
            </a:extLst>
          </p:cNvPr>
          <p:cNvSpPr txBox="1"/>
          <p:nvPr/>
        </p:nvSpPr>
        <p:spPr>
          <a:xfrm>
            <a:off x="884582" y="2495574"/>
            <a:ext cx="10741255" cy="3742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Alle gesetzten Ziele wurden vollständig erfüllt.</a:t>
            </a:r>
          </a:p>
          <a:p>
            <a:endParaRPr lang="de-DE" sz="2000" dirty="0"/>
          </a:p>
          <a:p>
            <a:r>
              <a:rPr lang="de-DE" sz="2000" dirty="0"/>
              <a:t>	• Das Spiel ist stabil und über die Taster voll steuerbar.</a:t>
            </a:r>
          </a:p>
          <a:p>
            <a:endParaRPr lang="de-DE" sz="2000" dirty="0"/>
          </a:p>
          <a:p>
            <a:r>
              <a:rPr lang="de-DE" sz="2000" dirty="0"/>
              <a:t>	• Highscores werden korrekt im NVS gespeichert und über den Webserver an	   gezeigt.</a:t>
            </a:r>
          </a:p>
          <a:p>
            <a:endParaRPr lang="de-DE" sz="2000" dirty="0"/>
          </a:p>
          <a:p>
            <a:r>
              <a:rPr lang="de-DE" sz="2000" dirty="0"/>
              <a:t>	• Das Screen-</a:t>
            </a:r>
            <a:r>
              <a:rPr lang="de-DE" sz="2000" dirty="0" err="1"/>
              <a:t>Wrapping</a:t>
            </a:r>
            <a:r>
              <a:rPr lang="de-DE" sz="2000" dirty="0"/>
              <a:t>-Feature ist erfolgreich implementiert.</a:t>
            </a:r>
          </a:p>
        </p:txBody>
      </p:sp>
    </p:spTree>
    <p:extLst>
      <p:ext uri="{BB962C8B-B14F-4D97-AF65-F5344CB8AC3E}">
        <p14:creationId xmlns:p14="http://schemas.microsoft.com/office/powerpoint/2010/main" val="357238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DCD43-C308-9A5B-11D2-28387431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2FE0ED-C07A-8E24-2F32-7D74821C7F1D}"/>
              </a:ext>
            </a:extLst>
          </p:cNvPr>
          <p:cNvSpPr txBox="1"/>
          <p:nvPr/>
        </p:nvSpPr>
        <p:spPr>
          <a:xfrm>
            <a:off x="1938865" y="2875002"/>
            <a:ext cx="9889067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Fazit &amp; Ausblick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4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>
            <a:extLst>
              <a:ext uri="{FF2B5EF4-FFF2-40B4-BE49-F238E27FC236}">
                <a16:creationId xmlns:a16="http://schemas.microsoft.com/office/drawing/2014/main" id="{AA1A346B-7D07-A44C-88B2-B2B9450A3D6B}"/>
              </a:ext>
            </a:extLst>
          </p:cNvPr>
          <p:cNvSpPr txBox="1"/>
          <p:nvPr/>
        </p:nvSpPr>
        <p:spPr>
          <a:xfrm>
            <a:off x="1342573" y="1588847"/>
            <a:ext cx="456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E91BF1D2-84DC-1AA0-DE98-0C4413524AC9}"/>
              </a:ext>
            </a:extLst>
          </p:cNvPr>
          <p:cNvSpPr txBox="1"/>
          <p:nvPr/>
        </p:nvSpPr>
        <p:spPr>
          <a:xfrm>
            <a:off x="884582" y="2495574"/>
            <a:ext cx="10741255" cy="32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Eine klare Trennung von Logik und Hardware-Code ist essenziell.</a:t>
            </a:r>
          </a:p>
          <a:p>
            <a:endParaRPr lang="de-DE" sz="2000" dirty="0"/>
          </a:p>
          <a:p>
            <a:r>
              <a:rPr lang="de-DE" sz="2000" dirty="0"/>
              <a:t>	• Rust bietet große Vorteile in puncto Sicherheit, erfordert aber eine längere </a:t>
            </a:r>
          </a:p>
          <a:p>
            <a:r>
              <a:rPr lang="de-DE" sz="2000" dirty="0"/>
              <a:t>	  Einarbeitungszeit.</a:t>
            </a:r>
          </a:p>
          <a:p>
            <a:endParaRPr lang="de-DE" sz="2000" dirty="0"/>
          </a:p>
          <a:p>
            <a:r>
              <a:rPr lang="de-DE" sz="2000" dirty="0"/>
              <a:t>	• Frühzeitiges Testen auf der Zielhardware ist unerlässlich.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>
            <a:extLst>
              <a:ext uri="{FF2B5EF4-FFF2-40B4-BE49-F238E27FC236}">
                <a16:creationId xmlns:a16="http://schemas.microsoft.com/office/drawing/2014/main" id="{2CDFD505-A1A4-134F-0B5A-B6B287606767}"/>
              </a:ext>
            </a:extLst>
          </p:cNvPr>
          <p:cNvSpPr txBox="1"/>
          <p:nvPr/>
        </p:nvSpPr>
        <p:spPr>
          <a:xfrm>
            <a:off x="884582" y="2495574"/>
            <a:ext cx="10741255" cy="235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Erweiterung der Spielmechanik (neue Modi, Schwierigkeitsgrade).</a:t>
            </a:r>
          </a:p>
          <a:p>
            <a:endParaRPr lang="de-DE" sz="2000" dirty="0"/>
          </a:p>
          <a:p>
            <a:r>
              <a:rPr lang="de-DE" sz="2000" dirty="0"/>
              <a:t>	• Multiplayer-Unterstützung über Netzwerk.</a:t>
            </a:r>
          </a:p>
          <a:p>
            <a:endParaRPr lang="de-DE" sz="2000" dirty="0"/>
          </a:p>
          <a:p>
            <a:r>
              <a:rPr lang="de-DE" sz="2000" dirty="0"/>
              <a:t>	• Automatisierte Tests für Hardware-Komponenten durch Simulationen.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9C88BA7-224F-AE78-E759-18845A143681}"/>
              </a:ext>
            </a:extLst>
          </p:cNvPr>
          <p:cNvSpPr txBox="1"/>
          <p:nvPr/>
        </p:nvSpPr>
        <p:spPr>
          <a:xfrm>
            <a:off x="1342573" y="1588847"/>
            <a:ext cx="792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Mögliche Weiterentwicklungen</a:t>
            </a:r>
          </a:p>
        </p:txBody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3568700" y="2028617"/>
            <a:ext cx="5054600" cy="280076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8800" b="0" dirty="0"/>
              <a:t>Danke </a:t>
            </a:r>
            <a:r>
              <a:rPr lang="en-US" altLang="ko-KR" sz="8800" b="0" dirty="0" err="1"/>
              <a:t>fürs</a:t>
            </a:r>
            <a:r>
              <a:rPr lang="en-US" altLang="ko-KR" sz="8800" b="0" dirty="0"/>
              <a:t> </a:t>
            </a:r>
            <a:r>
              <a:rPr lang="en-US" altLang="ko-KR" sz="8800" b="0" dirty="0" err="1"/>
              <a:t>Zuhören</a:t>
            </a:r>
            <a:endParaRPr lang="en-US" altLang="ko-KR" sz="8800" b="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38867" y="2367171"/>
            <a:ext cx="6553200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Motivation und Zielstellung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1342574" y="1588847"/>
            <a:ext cx="292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Motivation und </a:t>
            </a:r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Zielstellung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9E1C8-8A0B-4E04-BD5D-27E9E00E2DFD}"/>
              </a:ext>
            </a:extLst>
          </p:cNvPr>
          <p:cNvSpPr txBox="1"/>
          <p:nvPr/>
        </p:nvSpPr>
        <p:spPr>
          <a:xfrm>
            <a:off x="5002387" y="2431493"/>
            <a:ext cx="2636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de-DE" altLang="ko-KR" sz="1400" dirty="0">
                <a:solidFill>
                  <a:schemeClr val="tx1"/>
                </a:solidFill>
              </a:rPr>
              <a:t>Praktische Anwendung von Studieninhalten</a:t>
            </a:r>
          </a:p>
          <a:p>
            <a:pPr algn="l">
              <a:lnSpc>
                <a:spcPct val="100000"/>
              </a:lnSpc>
            </a:pPr>
            <a:endParaRPr lang="de-DE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1400" dirty="0">
                <a:solidFill>
                  <a:schemeClr val="tx1"/>
                </a:solidFill>
              </a:rPr>
              <a:t>Erweiterung des Spiel Tetris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EC79E-456C-4008-9E5C-C2841505D4F9}"/>
              </a:ext>
            </a:extLst>
          </p:cNvPr>
          <p:cNvSpPr/>
          <p:nvPr/>
        </p:nvSpPr>
        <p:spPr>
          <a:xfrm>
            <a:off x="4989686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Motivation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B73BF-4E1A-471B-932C-5F624CC2D352}"/>
              </a:ext>
            </a:extLst>
          </p:cNvPr>
          <p:cNvSpPr txBox="1"/>
          <p:nvPr/>
        </p:nvSpPr>
        <p:spPr>
          <a:xfrm>
            <a:off x="8213165" y="2431493"/>
            <a:ext cx="2636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Entwicklung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einer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vollständigen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Applikation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1400" dirty="0">
                <a:solidFill>
                  <a:schemeClr val="tx1"/>
                </a:solidFill>
              </a:rPr>
              <a:t>Tetris auf Embedded-Hardware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5B8AFA-4C35-40AF-9B40-2F923B04824E}"/>
              </a:ext>
            </a:extLst>
          </p:cNvPr>
          <p:cNvSpPr/>
          <p:nvPr/>
        </p:nvSpPr>
        <p:spPr>
          <a:xfrm>
            <a:off x="8200464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lt"/>
              </a:rPr>
              <a:t>Herausforderung</a:t>
            </a:r>
            <a:endParaRPr lang="en-US" altLang="ko-KR" sz="32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B6DC8-E1CB-4D70-B413-0865E1CFEBEF}"/>
              </a:ext>
            </a:extLst>
          </p:cNvPr>
          <p:cNvSpPr txBox="1"/>
          <p:nvPr/>
        </p:nvSpPr>
        <p:spPr>
          <a:xfrm>
            <a:off x="5002387" y="4779734"/>
            <a:ext cx="26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Screen-Wrapping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42706-5481-48E6-BB1C-6E7CF47343DF}"/>
              </a:ext>
            </a:extLst>
          </p:cNvPr>
          <p:cNvSpPr/>
          <p:nvPr/>
        </p:nvSpPr>
        <p:spPr>
          <a:xfrm>
            <a:off x="4989686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lt"/>
              </a:rPr>
              <a:t>Besonderheit</a:t>
            </a:r>
            <a:endParaRPr lang="en-US" altLang="ko-KR" sz="32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E22114-7D1B-4C3B-8005-9F5E91CC244D}"/>
              </a:ext>
            </a:extLst>
          </p:cNvPr>
          <p:cNvSpPr txBox="1"/>
          <p:nvPr/>
        </p:nvSpPr>
        <p:spPr>
          <a:xfrm>
            <a:off x="8213165" y="4779734"/>
            <a:ext cx="2636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Funktionsfähiges</a:t>
            </a:r>
            <a:r>
              <a:rPr lang="en-US" altLang="ko-KR" sz="1400" dirty="0">
                <a:solidFill>
                  <a:schemeClr val="tx1"/>
                </a:solidFill>
              </a:rPr>
              <a:t> Tetris </a:t>
            </a:r>
            <a:r>
              <a:rPr lang="en-US" altLang="ko-KR" sz="1400" dirty="0" err="1">
                <a:solidFill>
                  <a:schemeClr val="tx1"/>
                </a:solidFill>
              </a:rPr>
              <a:t>mit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Anzeige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Steuerung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Highscore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Webinterface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B500E0-4267-4E4E-8714-C5B1865F763D}"/>
              </a:ext>
            </a:extLst>
          </p:cNvPr>
          <p:cNvSpPr/>
          <p:nvPr/>
        </p:nvSpPr>
        <p:spPr>
          <a:xfrm>
            <a:off x="8200464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Ziel</a:t>
            </a:r>
          </a:p>
        </p:txBody>
      </p: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2A5E-C7C8-13E1-D3DA-C3CAF2BD0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D39CB9-A0EA-58FA-AAE0-3E3C6B9088AA}"/>
              </a:ext>
            </a:extLst>
          </p:cNvPr>
          <p:cNvSpPr txBox="1"/>
          <p:nvPr/>
        </p:nvSpPr>
        <p:spPr>
          <a:xfrm>
            <a:off x="1938866" y="2367171"/>
            <a:ext cx="6798733" cy="212365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Projektidee und Konzept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5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8B22-4757-609D-112D-EB68C2EA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A15B93-7989-F4AE-B9E0-A721B4010741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Grundidee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31D7E2-0A85-5DE5-56BB-A4D3D9057557}"/>
              </a:ext>
            </a:extLst>
          </p:cNvPr>
          <p:cNvSpPr txBox="1"/>
          <p:nvPr/>
        </p:nvSpPr>
        <p:spPr>
          <a:xfrm>
            <a:off x="1920519" y="2883200"/>
            <a:ext cx="96449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de-DE" altLang="ko-KR" sz="2000" dirty="0">
                <a:solidFill>
                  <a:schemeClr val="tx1"/>
                </a:solidFill>
              </a:rPr>
              <a:t>	• Ein autarkes, in Rust entwickeltes Tetris-Spiel auf einem ESP32-S3.</a:t>
            </a:r>
          </a:p>
          <a:p>
            <a:pPr algn="l">
              <a:lnSpc>
                <a:spcPct val="100000"/>
              </a:lnSpc>
            </a:pPr>
            <a:endParaRPr lang="de-DE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2000" dirty="0">
                <a:solidFill>
                  <a:schemeClr val="tx1"/>
                </a:solidFill>
              </a:rPr>
              <a:t>	• Steuerung über vier physische Taster.</a:t>
            </a:r>
          </a:p>
          <a:p>
            <a:pPr algn="l">
              <a:lnSpc>
                <a:spcPct val="100000"/>
              </a:lnSpc>
            </a:pPr>
            <a:endParaRPr lang="de-DE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2000" dirty="0">
                <a:solidFill>
                  <a:schemeClr val="tx1"/>
                </a:solidFill>
              </a:rPr>
              <a:t>	• Anzeige auf einer 32x8 Pixel großen LED-</a:t>
            </a:r>
            <a:r>
              <a:rPr lang="de-DE" altLang="ko-KR" sz="2000" dirty="0" err="1">
                <a:solidFill>
                  <a:schemeClr val="tx1"/>
                </a:solidFill>
              </a:rPr>
              <a:t>Dot</a:t>
            </a:r>
            <a:r>
              <a:rPr lang="de-DE" altLang="ko-KR" sz="2000" dirty="0">
                <a:solidFill>
                  <a:schemeClr val="tx1"/>
                </a:solidFill>
              </a:rPr>
              <a:t>-Matrix.</a:t>
            </a:r>
          </a:p>
        </p:txBody>
      </p:sp>
    </p:spTree>
    <p:extLst>
      <p:ext uri="{BB962C8B-B14F-4D97-AF65-F5344CB8AC3E}">
        <p14:creationId xmlns:p14="http://schemas.microsoft.com/office/powerpoint/2010/main" val="21739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C93485A-07A4-AC72-DBDE-8C8F594AB109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Besonderheit</a:t>
            </a:r>
            <a:endParaRPr lang="en-US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892527C2-CC41-72C6-3458-C485B3957A43}"/>
              </a:ext>
            </a:extLst>
          </p:cNvPr>
          <p:cNvSpPr txBox="1"/>
          <p:nvPr/>
        </p:nvSpPr>
        <p:spPr>
          <a:xfrm>
            <a:off x="1920519" y="2883200"/>
            <a:ext cx="9983614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2000" dirty="0"/>
              <a:t>	• Screen-</a:t>
            </a:r>
            <a:r>
              <a:rPr lang="de-DE" sz="2000" dirty="0" err="1"/>
              <a:t>Wrapping</a:t>
            </a:r>
            <a:r>
              <a:rPr lang="de-DE" sz="2000" dirty="0"/>
              <a:t>: Spielsteine erscheinen auf der Gegenseite wieder.</a:t>
            </a:r>
          </a:p>
          <a:p>
            <a:endParaRPr lang="de-DE" sz="2000" dirty="0"/>
          </a:p>
          <a:p>
            <a:r>
              <a:rPr lang="de-DE" sz="2000" dirty="0"/>
              <a:t>	• Integrierter Webserver: Der ESP32 spannt ein eigenes WLAN auf und </a:t>
            </a:r>
            <a:br>
              <a:rPr lang="de-DE" sz="2000" dirty="0"/>
            </a:br>
            <a:r>
              <a:rPr lang="de-DE" sz="2000" dirty="0"/>
              <a:t>	   liefert eine Webseite mit der Highscore-Liste aus.</a:t>
            </a:r>
          </a:p>
        </p:txBody>
      </p:sp>
    </p:spTree>
    <p:extLst>
      <p:ext uri="{BB962C8B-B14F-4D97-AF65-F5344CB8AC3E}">
        <p14:creationId xmlns:p14="http://schemas.microsoft.com/office/powerpoint/2010/main" val="56943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F9878-3391-6AE2-00CD-E23A15CF3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E3BFF-74B8-B70F-9018-F3B7A2FACB24}"/>
              </a:ext>
            </a:extLst>
          </p:cNvPr>
          <p:cNvSpPr txBox="1"/>
          <p:nvPr/>
        </p:nvSpPr>
        <p:spPr>
          <a:xfrm>
            <a:off x="1938866" y="2875002"/>
            <a:ext cx="7840134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6600" dirty="0"/>
              <a:t>Technologiewahl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2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2FF2E1E5-18CC-45B6-DFC4-CF5C37AED5E8}"/>
              </a:ext>
            </a:extLst>
          </p:cNvPr>
          <p:cNvSpPr txBox="1"/>
          <p:nvPr/>
        </p:nvSpPr>
        <p:spPr>
          <a:xfrm>
            <a:off x="1342574" y="1588847"/>
            <a:ext cx="292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anose="020B0604020202020204" pitchFamily="34" charset="0"/>
              </a:rPr>
              <a:t>Technologiewahl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A82FE8EC-4317-3C37-1884-F9520165F510}"/>
              </a:ext>
            </a:extLst>
          </p:cNvPr>
          <p:cNvSpPr txBox="1"/>
          <p:nvPr/>
        </p:nvSpPr>
        <p:spPr>
          <a:xfrm>
            <a:off x="5002387" y="2431493"/>
            <a:ext cx="263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endParaRPr lang="de-DE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altLang="ko-KR" sz="1400" dirty="0">
                <a:solidFill>
                  <a:schemeClr val="tx1"/>
                </a:solidFill>
              </a:rPr>
              <a:t>Rust</a:t>
            </a:r>
          </a:p>
        </p:txBody>
      </p:sp>
      <p:sp>
        <p:nvSpPr>
          <p:cNvPr id="6" name="직사각형 17">
            <a:extLst>
              <a:ext uri="{FF2B5EF4-FFF2-40B4-BE49-F238E27FC236}">
                <a16:creationId xmlns:a16="http://schemas.microsoft.com/office/drawing/2014/main" id="{4752374F-B16E-7856-2284-CF12EF33C840}"/>
              </a:ext>
            </a:extLst>
          </p:cNvPr>
          <p:cNvSpPr/>
          <p:nvPr/>
        </p:nvSpPr>
        <p:spPr>
          <a:xfrm>
            <a:off x="4989686" y="1588847"/>
            <a:ext cx="2636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lt"/>
              </a:rPr>
              <a:t>Programmier-sprache</a:t>
            </a:r>
            <a:endParaRPr lang="en-US" altLang="ko-KR" sz="3200" dirty="0">
              <a:latin typeface="+mj-lt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766C4B68-65D4-4869-14A3-C98194F900E0}"/>
              </a:ext>
            </a:extLst>
          </p:cNvPr>
          <p:cNvSpPr txBox="1"/>
          <p:nvPr/>
        </p:nvSpPr>
        <p:spPr>
          <a:xfrm>
            <a:off x="8213165" y="2431493"/>
            <a:ext cx="2636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ESP32-S3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MAX7219 LED-Matrix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4 Taster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0">
            <a:extLst>
              <a:ext uri="{FF2B5EF4-FFF2-40B4-BE49-F238E27FC236}">
                <a16:creationId xmlns:a16="http://schemas.microsoft.com/office/drawing/2014/main" id="{CE777DA5-8D45-E58B-127F-F37BBFE47B05}"/>
              </a:ext>
            </a:extLst>
          </p:cNvPr>
          <p:cNvSpPr/>
          <p:nvPr/>
        </p:nvSpPr>
        <p:spPr>
          <a:xfrm>
            <a:off x="8200464" y="1588847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Hardware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1AE96A94-F89A-1963-39D0-5739BF651036}"/>
              </a:ext>
            </a:extLst>
          </p:cNvPr>
          <p:cNvSpPr txBox="1"/>
          <p:nvPr/>
        </p:nvSpPr>
        <p:spPr>
          <a:xfrm>
            <a:off x="5002387" y="4779734"/>
            <a:ext cx="2636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SPI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GPIO</a:t>
            </a: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WLAN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3">
            <a:extLst>
              <a:ext uri="{FF2B5EF4-FFF2-40B4-BE49-F238E27FC236}">
                <a16:creationId xmlns:a16="http://schemas.microsoft.com/office/drawing/2014/main" id="{0C3847B6-F30F-1A70-0BEC-4CFB9B070E1E}"/>
              </a:ext>
            </a:extLst>
          </p:cNvPr>
          <p:cNvSpPr/>
          <p:nvPr/>
        </p:nvSpPr>
        <p:spPr>
          <a:xfrm>
            <a:off x="4989686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lt"/>
              </a:rPr>
              <a:t>Kommunikation</a:t>
            </a:r>
            <a:endParaRPr lang="en-US" altLang="ko-KR" sz="3200" dirty="0">
              <a:latin typeface="+mj-lt"/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562CD7F4-D446-C04E-66D0-ECCF3ADAD529}"/>
              </a:ext>
            </a:extLst>
          </p:cNvPr>
          <p:cNvSpPr txBox="1"/>
          <p:nvPr/>
        </p:nvSpPr>
        <p:spPr>
          <a:xfrm>
            <a:off x="8213165" y="4779734"/>
            <a:ext cx="2636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esp-idf-hal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esp</a:t>
            </a:r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</a:rPr>
              <a:t>idf</a:t>
            </a:r>
            <a:r>
              <a:rPr lang="en-US" altLang="ko-KR" sz="1400" dirty="0">
                <a:solidFill>
                  <a:schemeClr val="tx1"/>
                </a:solidFill>
              </a:rPr>
              <a:t>-svc</a:t>
            </a:r>
          </a:p>
        </p:txBody>
      </p:sp>
      <p:sp>
        <p:nvSpPr>
          <p:cNvPr id="29" name="직사각형 26">
            <a:extLst>
              <a:ext uri="{FF2B5EF4-FFF2-40B4-BE49-F238E27FC236}">
                <a16:creationId xmlns:a16="http://schemas.microsoft.com/office/drawing/2014/main" id="{68B41492-5891-5709-5699-B823E8817CD8}"/>
              </a:ext>
            </a:extLst>
          </p:cNvPr>
          <p:cNvSpPr/>
          <p:nvPr/>
        </p:nvSpPr>
        <p:spPr>
          <a:xfrm>
            <a:off x="8200464" y="3937088"/>
            <a:ext cx="2636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248850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Breitbild</PresentationFormat>
  <Paragraphs>99</Paragraphs>
  <Slides>24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7" baseType="lpstr">
      <vt:lpstr>Arial</vt:lpstr>
      <vt:lpstr>맑은 고딕</vt:lpstr>
      <vt:lpstr>PPTMON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Anton Unger</cp:lastModifiedBy>
  <cp:revision>240</cp:revision>
  <dcterms:created xsi:type="dcterms:W3CDTF">2019-04-06T05:20:47Z</dcterms:created>
  <dcterms:modified xsi:type="dcterms:W3CDTF">2025-09-12T07:45:56Z</dcterms:modified>
</cp:coreProperties>
</file>